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ayesi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hree_models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11" y="0"/>
            <a:ext cx="724897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003087"/>
                </a:solidFill>
              </a:defRPr>
            </a:pPr>
            <a:r>
              <a:rPr sz="2400"/>
              <a:t>Testing Methodology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463040"/>
            <a:ext cx="7680960" cy="320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500"/>
              </a:spcAft>
              <a:defRPr sz="2600" b="1">
                <a:solidFill>
                  <a:srgbClr val="003087"/>
                </a:solidFill>
              </a:defRPr>
            </a:pPr>
            <a:r>
              <a:rPr/>
              <a:t>Comparison Strategy</a:t>
            </a:r>
          </a:p>
          <a:p>
            <a:pPr>
              <a:spcAft>
                <a:spcPts val="800"/>
              </a:spcAft>
              <a:defRPr sz="1800"/>
            </a:pPr>
            <a:r>
              <a:rPr/>
              <a:t>• Model 1: Exact posterior (Normal-Inverse-Gamma) vs VB vs Gibbs</a:t>
            </a:r>
          </a:p>
          <a:p>
            <a:pPr>
              <a:spcAft>
                <a:spcPts val="800"/>
              </a:spcAft>
              <a:defRPr sz="1800"/>
            </a:pPr>
            <a:r>
              <a:rPr/>
              <a:t>• Model 2: Gibbs sampling (MCMC/NUTS) as gold standard vs VB</a:t>
            </a:r>
          </a:p>
          <a:p>
            <a:pPr>
              <a:spcAft>
                <a:spcPts val="800"/>
              </a:spcAft>
              <a:defRPr sz="1800"/>
            </a:pPr>
            <a:r>
              <a:rPr/>
              <a:t>• Varied group counts Q ∈ {5, 10, 20, 50, 100} to assess shrinkage effects</a:t>
            </a:r>
          </a:p>
          <a:p>
            <a:pPr>
              <a:spcAft>
                <a:spcPts val="2500"/>
              </a:spcAft>
              <a:defRPr sz="1800"/>
            </a:pPr>
            <a:r>
              <a:rPr/>
              <a:t>• Measured SD ratios (VB/Gibbs) to quantify under-dispersion</a:t>
            </a:r>
          </a:p>
          <a:p>
            <a:pPr>
              <a:spcAft>
                <a:spcPts val="1000"/>
              </a:spcAft>
              <a:defRPr sz="2400" b="1">
                <a:solidFill>
                  <a:srgbClr val="DC143C"/>
                </a:solidFill>
              </a:defRPr>
            </a:pPr>
            <a:r>
              <a:rPr/>
              <a:t>Important Note: Model 3 Implementation</a:t>
            </a:r>
          </a:p>
          <a:p>
            <a:pPr>
              <a:defRPr sz="1800">
                <a:solidFill>
                  <a:srgbClr val="DC143C"/>
                </a:solidFill>
              </a:defRPr>
            </a:pPr>
            <a:r>
              <a:rPr/>
              <a:t>Model 3 (hierarchical logistic) was implemented incorrectly and results are not reliable. Analysis focuses on Models 1 and 2.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2_tau_u_overlay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2_tau_u_5panel_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003087"/>
                </a:solidFill>
              </a:defRPr>
            </a:pPr>
            <a:r>
              <a:t>VB posteriors for individual uᵢ: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777240"/>
            <a:ext cx="82296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latin typeface="Consolas"/>
              </a:defRPr>
            </a:pPr>
            <a:r>
              <a:t>results[[config]]$vb$mu_u</a:t>
            </a:r>
          </a:p>
          <a:p>
            <a:pPr>
              <a:defRPr sz="1400"/>
            </a:pPr>
            <a:r>
              <a:t> - means for each uᵢ</a:t>
            </a:r>
          </a:p>
          <a:p>
            <a:pPr>
              <a:defRPr sz="1400">
                <a:latin typeface="Consolas"/>
              </a:defRPr>
            </a:pPr>
            <a:r>
              <a:t>results[[config]]$vb$Sigma_uu</a:t>
            </a:r>
          </a:p>
          <a:p>
            <a:pPr>
              <a:defRPr sz="1400"/>
            </a:pPr>
            <a:r>
              <a:t> - covariance matrix (diagonal = variances)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00200"/>
            <a:ext cx="82296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600"/>
            </a:pPr>
            <a:r>
              <a:t>Gibbs posteriors for individual uᵢ:</a:t>
            </a:r>
          </a:p>
          <a:p>
            <a:pPr>
              <a:defRPr sz="1400">
                <a:latin typeface="Consolas"/>
              </a:defRPr>
            </a:pPr>
            <a:r>
              <a:t>results[[config]]$gibbs</a:t>
            </a:r>
          </a:p>
          <a:p>
            <a:pPr>
              <a:defRPr sz="1400"/>
            </a:pPr>
            <a:r>
              <a:t> - MCMC sample matrix</a:t>
            </a:r>
          </a:p>
          <a:p>
            <a:pPr>
              <a:defRPr sz="1300"/>
            </a:pPr>
            <a:r>
              <a:t>For Q=5: 36000 samples × 10 columns (β₀, β₁, β₂, τₑ, τᵤ, u₁, u₂, u₃, u₄, u₅)</a:t>
            </a:r>
          </a:p>
          <a:p>
            <a:pPr>
              <a:defRPr sz="1300"/>
            </a:pPr>
            <a:r>
              <a:t>For Q=10: 36000 samples × 15 columns</a:t>
            </a:r>
          </a:p>
          <a:p>
            <a:pPr>
              <a:defRPr sz="1300"/>
            </a:pPr>
            <a:r>
              <a:t>For Q=20: 36000 samples × 25 columns</a:t>
            </a:r>
          </a:p>
          <a:p>
            <a:pPr>
              <a:defRPr sz="1300"/>
            </a:pPr>
            <a:r>
              <a:t>For Q=50: 36000 samples × 55 columns</a:t>
            </a:r>
          </a:p>
          <a:p>
            <a:pPr>
              <a:defRPr sz="1300"/>
            </a:pPr>
            <a:r>
              <a:t>For Q=100: 36000 samples × 105 columns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33756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1600"/>
            </a:pPr>
            <a:r>
              <a:t>We can calculate:</a:t>
            </a:r>
          </a:p>
          <a:p>
            <a:pPr>
              <a:defRPr sz="1400"/>
            </a:pPr>
            <a:r>
              <a:t>SD_VB(uᵢ) = √Sigma_uu[i,i]</a:t>
            </a:r>
          </a:p>
          <a:p>
            <a:pPr>
              <a:defRPr sz="1400"/>
            </a:pPr>
            <a:r>
              <a:t>SD_Gibbs(uᵢ) = standard deviation of Gibbs samples for uᵢ</a:t>
            </a:r>
          </a:p>
          <a:p>
            <a:pPr>
              <a:defRPr sz="1400"/>
            </a:pPr>
            <a:r>
              <a:t>rᵢ = SD_VB(uᵢ) / SD_Gibbs(uᵢ)  for each group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 b="1">
                <a:solidFill>
                  <a:srgbClr val="003087"/>
                </a:solidFill>
              </a:defRPr>
            </a:pPr>
            <a:r>
              <a:rPr sz="2400"/>
              <a:t>Does Hyper-parameter Under-dispersion Cascade?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371600"/>
            <a:ext cx="7680960" cy="3241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  <a:defRPr sz="2400"/>
            </a:pPr>
            <a:r>
              <a:rPr dirty="0"/>
              <a:t>We've shown p(τᵤ | y) is too narrow under VB</a:t>
            </a:r>
          </a:p>
          <a:p>
            <a:pPr>
              <a:spcAft>
                <a:spcPts val="2000"/>
              </a:spcAft>
              <a:defRPr sz="2400" b="1">
                <a:solidFill>
                  <a:srgbClr val="C80000"/>
                </a:solidFill>
              </a:defRPr>
            </a:pPr>
            <a:r>
              <a:t>Does </a:t>
            </a:r>
            <a:r>
              <a:rPr dirty="0"/>
              <a:t>this affect individual random effects u₁, u₂, ..., </a:t>
            </a:r>
            <a:r>
              <a:rPr dirty="0" err="1"/>
              <a:t>uQ</a:t>
            </a:r>
            <a:r>
              <a:rPr dirty="0"/>
              <a:t>?</a:t>
            </a:r>
          </a:p>
          <a:p>
            <a:pPr>
              <a:spcAft>
                <a:spcPts val="1000"/>
              </a:spcAft>
              <a:defRPr sz="2400"/>
            </a:pPr>
            <a:r>
              <a:rPr dirty="0"/>
              <a:t>Why it matters: Model structure creates dependency</a:t>
            </a:r>
          </a:p>
          <a:p>
            <a:pPr lvl="1">
              <a:spcAft>
                <a:spcPts val="2000"/>
              </a:spcAft>
              <a:defRPr sz="2000" i="1"/>
            </a:pPr>
            <a:r>
              <a:rPr dirty="0"/>
              <a:t>uᵢ ~ N(0, τᵤ⁻¹)   ← each uᵢ depends on τᵤ</a:t>
            </a:r>
          </a:p>
          <a:p>
            <a:pPr>
              <a:spcAft>
                <a:spcPts val="1000"/>
              </a:spcAft>
              <a:defRPr sz="2400" b="1"/>
            </a:pPr>
            <a:r>
              <a:rPr dirty="0"/>
              <a:t>Test: Compute SD ratios for every uᵢ</a:t>
            </a:r>
          </a:p>
          <a:p>
            <a:pPr lvl="1">
              <a:defRPr sz="2200">
                <a:solidFill>
                  <a:srgbClr val="003087"/>
                </a:solidFill>
              </a:defRPr>
            </a:pPr>
            <a:r>
              <a:rPr dirty="0"/>
              <a:t>rᵢ = SDᵥB(uᵢ) / </a:t>
            </a:r>
            <a:r>
              <a:rPr dirty="0" err="1"/>
              <a:t>SDGibbs</a:t>
            </a:r>
            <a:r>
              <a:rPr dirty="0"/>
              <a:t>(uᵢ)   for all </a:t>
            </a:r>
            <a:r>
              <a:rPr dirty="0" err="1"/>
              <a:t>i</a:t>
            </a:r>
            <a:r>
              <a:rPr dirty="0"/>
              <a:t> = 1, ..., Q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003087"/>
                </a:solidFill>
              </a:defRPr>
            </a:pPr>
            <a:r>
              <a:rPr sz="2400"/>
              <a:t>Method: Computing rᵢ for Each Group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41148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500"/>
              </a:spcAft>
              <a:defRPr sz="2800" b="1">
                <a:solidFill>
                  <a:srgbClr val="003087"/>
                </a:solidFill>
              </a:defRPr>
            </a:pPr>
            <a:r>
              <a:t>VB Approach</a:t>
            </a:r>
          </a:p>
          <a:p>
            <a:pPr>
              <a:spcAft>
                <a:spcPts val="800"/>
              </a:spcAft>
              <a:defRPr sz="2000"/>
            </a:pPr>
            <a:r>
              <a:t>Mean-field factorisation:</a:t>
            </a:r>
          </a:p>
          <a:p>
            <a:pPr>
              <a:spcAft>
                <a:spcPts val="1500"/>
              </a:spcAft>
              <a:defRPr sz="2200" i="1"/>
            </a:pPr>
            <a:r>
              <a:t>q(uᵢ) = N(μᵤᵢ, Σᵤᵤ[i,i])</a:t>
            </a:r>
          </a:p>
          <a:p>
            <a:pPr>
              <a:spcAft>
                <a:spcPts val="800"/>
              </a:spcAft>
              <a:defRPr sz="2000"/>
            </a:pPr>
            <a:r>
              <a:t>Therefore:</a:t>
            </a:r>
          </a:p>
          <a:p>
            <a:pPr>
              <a:defRPr sz="2400" b="1">
                <a:solidFill>
                  <a:srgbClr val="006400"/>
                </a:solidFill>
              </a:defRPr>
            </a:pPr>
            <a:r>
              <a:t>SDᵥB(uᵢ) = √Σᵤᵤ[i,i]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54880" y="1371600"/>
            <a:ext cx="393192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500"/>
              </a:spcAft>
              <a:defRPr sz="2800" b="1">
                <a:solidFill>
                  <a:srgbClr val="C80064"/>
                </a:solidFill>
              </a:defRPr>
            </a:pPr>
            <a:r>
              <a:t>Gibbs Sampling</a:t>
            </a:r>
          </a:p>
          <a:p>
            <a:pPr>
              <a:spcAft>
                <a:spcPts val="800"/>
              </a:spcAft>
              <a:defRPr sz="2000"/>
            </a:pPr>
            <a:r>
              <a:t>MCMC samples:</a:t>
            </a:r>
          </a:p>
          <a:p>
            <a:pPr>
              <a:spcAft>
                <a:spcPts val="1500"/>
              </a:spcAft>
              <a:defRPr sz="2200" i="1"/>
            </a:pPr>
            <a:r>
              <a:t>{uᵢ⁽¹⁾, uᵢ⁽²⁾, ..., uᵢ⁽ˢ⁾}</a:t>
            </a:r>
          </a:p>
          <a:p>
            <a:pPr>
              <a:spcAft>
                <a:spcPts val="800"/>
              </a:spcAft>
              <a:defRPr sz="2000"/>
            </a:pPr>
            <a:r>
              <a:t>Therefore:</a:t>
            </a:r>
          </a:p>
          <a:p>
            <a:pPr>
              <a:defRPr sz="2400" b="1">
                <a:solidFill>
                  <a:srgbClr val="C80064"/>
                </a:solidFill>
              </a:defRPr>
            </a:pPr>
            <a:r>
              <a:t>SDGibbs(uᵢ) = sd(samples)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657600"/>
            <a:ext cx="7315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  <a:defRPr sz="2200"/>
            </a:pPr>
            <a:r>
              <a:t>SD Ratio for each group:</a:t>
            </a:r>
          </a:p>
          <a:p>
            <a:pPr algn="ctr">
              <a:spcAft>
                <a:spcPts val="1200"/>
              </a:spcAft>
              <a:defRPr sz="2600" b="1">
                <a:solidFill>
                  <a:srgbClr val="003087"/>
                </a:solidFill>
              </a:defRPr>
            </a:pPr>
            <a:r>
              <a:t>rᵢ = SDᵥB(uᵢ) / SDGibbs(uᵢ)     for all i = 1, ..., Q</a:t>
            </a:r>
          </a:p>
          <a:p>
            <a:pPr algn="ctr">
              <a:defRPr sz="2000" i="1">
                <a:solidFill>
                  <a:srgbClr val="960000"/>
                </a:solidFill>
              </a:defRPr>
            </a:pPr>
            <a:r>
              <a:t>Key insight: If rᵢ &lt; 1 for all groups, cascade is confirmed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003087"/>
                </a:solidFill>
              </a:defRPr>
            </a:pPr>
            <a:r>
              <a:rPr sz="2400"/>
              <a:t>Results: Systematic Under-dispersion in All uᵢ</a:t>
            </a:r>
          </a:p>
        </p:txBody>
      </p:sp>
      <p:pic>
        <p:nvPicPr>
          <p:cNvPr id="3" name="Picture 2" descr="M2_u_i_box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5943600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" y="4297680"/>
            <a:ext cx="22860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400" b="1"/>
            </a:pPr>
            <a:r>
              <a:t>Reference Lines:</a:t>
            </a:r>
          </a:p>
          <a:p>
            <a:pPr>
              <a:spcAft>
                <a:spcPts val="400"/>
              </a:spcAft>
              <a:defRPr sz="1200">
                <a:solidFill>
                  <a:srgbClr val="C80000"/>
                </a:solidFill>
              </a:defRPr>
            </a:pPr>
            <a:r>
              <a:t>— — —  Perfect match (r = 1.0)</a:t>
            </a:r>
          </a:p>
          <a:p>
            <a:pPr>
              <a:defRPr sz="1200">
                <a:solidFill>
                  <a:srgbClr val="FF8C00"/>
                </a:solidFill>
              </a:defRPr>
            </a:pPr>
            <a:r>
              <a:t>· · · · ·  Critical threshold (r = 0.8)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83680" y="1371600"/>
            <a:ext cx="2286000" cy="320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500"/>
              </a:spcAft>
              <a:defRPr sz="2400" b="1">
                <a:solidFill>
                  <a:srgbClr val="003087"/>
                </a:solidFill>
              </a:defRPr>
            </a:pPr>
            <a:r>
              <a:t>Key Findings</a:t>
            </a:r>
          </a:p>
          <a:p>
            <a:pPr>
              <a:spcAft>
                <a:spcPts val="1200"/>
              </a:spcAft>
              <a:defRPr sz="1800"/>
            </a:pPr>
            <a:r>
              <a:t>All 185 groups show rᵢ &lt; 1</a:t>
            </a:r>
          </a:p>
          <a:p>
            <a:pPr>
              <a:spcAft>
                <a:spcPts val="800"/>
              </a:spcAft>
              <a:defRPr sz="1800" b="1"/>
            </a:pPr>
            <a:r>
              <a:t>Mean ratios:</a:t>
            </a:r>
          </a:p>
          <a:p>
            <a:pPr lvl="1">
              <a:spcAft>
                <a:spcPts val="500"/>
              </a:spcAft>
              <a:defRPr sz="1600">
                <a:latin typeface="Consolas"/>
              </a:defRPr>
            </a:pPr>
            <a:r>
              <a:t>Q=5:   r̄ = 0.85</a:t>
            </a:r>
          </a:p>
          <a:p>
            <a:pPr lvl="1">
              <a:spcAft>
                <a:spcPts val="500"/>
              </a:spcAft>
              <a:defRPr sz="1600">
                <a:latin typeface="Consolas"/>
              </a:defRPr>
            </a:pPr>
            <a:r>
              <a:t>Q=20:  r̄ = 0.75</a:t>
            </a:r>
          </a:p>
          <a:p>
            <a:pPr lvl="1">
              <a:spcAft>
                <a:spcPts val="1500"/>
              </a:spcAft>
              <a:defRPr sz="1600">
                <a:latin typeface="Consolas"/>
              </a:defRPr>
            </a:pPr>
            <a:r>
              <a:t>Q=100: r̄ = 0.50</a:t>
            </a:r>
          </a:p>
          <a:p>
            <a:pPr>
              <a:spcAft>
                <a:spcPts val="800"/>
              </a:spcAft>
              <a:defRPr sz="1800" b="1">
                <a:solidFill>
                  <a:srgbClr val="C80000"/>
                </a:solidFill>
              </a:defRPr>
            </a:pPr>
            <a:r>
              <a:t>Cascade confirmed:</a:t>
            </a:r>
          </a:p>
          <a:p>
            <a:pPr lvl="1">
              <a:defRPr sz="1800">
                <a:solidFill>
                  <a:srgbClr val="C80000"/>
                </a:solidFill>
              </a:defRPr>
            </a:pPr>
            <a:r>
              <a:t>Wrong τᵤ → Wrong uᵢ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 b="1">
                <a:solidFill>
                  <a:srgbClr val="003087"/>
                </a:solidFill>
              </a:defRPr>
            </a:pPr>
            <a:r>
              <a:rPr sz="2400"/>
              <a:t>Example: Individual uᵢ Posteriors (Q=20)</a:t>
            </a:r>
          </a:p>
        </p:txBody>
      </p:sp>
      <p:pic>
        <p:nvPicPr>
          <p:cNvPr id="3" name="Picture 2" descr="M2_u_i_individual_Q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34747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448056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i="1"/>
            </a:pPr>
            <a:r>
              <a:t>VB posteriors (black line) systematically narrower than Gibbs (red histogram). SD ratios range from 0.72 to 0.81.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 b="1">
                <a:solidFill>
                  <a:srgbClr val="003087"/>
                </a:solidFill>
              </a:defRPr>
            </a:pPr>
            <a:r>
              <a:rPr sz="2400"/>
              <a:t>Distribution of SD Ratios Across All Groups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7315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/>
            </a:pPr>
            <a:r>
              <a:rPr sz="2400"/>
              <a:t>Larger Q amplifies under-dispersion in individual random effects</a:t>
            </a:r>
          </a:p>
        </p:txBody>
      </p:sp>
      <p:pic>
        <p:nvPicPr>
          <p:cNvPr id="4" name="Picture 3" descr="M2_u_i_viol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I-V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iming_dashbo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82880" y="274320"/>
          <a:ext cx="850392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72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1737360"/>
                <a:gridCol w="1188720"/>
              </a:tblGrid>
              <a:tr h="653142"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Model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Q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β₀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β₁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β₂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τₑ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τᵤ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σ²ₑ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σ²ᵤ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What it means / Practical consequence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When it matters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</a:tr>
              <a:tr h="653142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1.000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0.988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All β near 1.0 = excellent: Fixed effects highly reliable for predictions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Trust for all inference</a:t>
                      </a:r>
                    </a:p>
                  </a:txBody>
                  <a:tcPr/>
                </a:tc>
              </a:tr>
              <a:tr h="653142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M2_Q5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0.721</a:t>
                      </a:r>
                    </a:p>
                  </a:txBody>
                  <a:tcPr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1.014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0.817</a:t>
                      </a:r>
                    </a:p>
                  </a:txBody>
                  <a:tcPr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β₀=0.721 (28% too narrow), τᵤ=0.817 (18% too narrow): Intercept unreliable; severely underestimates group differences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Do not trust for between-group questions</a:t>
                      </a:r>
                    </a:p>
                  </a:txBody>
                  <a:tcPr/>
                </a:tc>
              </a:tr>
              <a:tr h="653142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M2_Q10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0.889</a:t>
                      </a:r>
                    </a:p>
                  </a:txBody>
                  <a:tcPr>
                    <a:solidFill>
                      <a:srgbClr val="FFA5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0.970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0.850</a:t>
                      </a:r>
                    </a:p>
                  </a:txBody>
                  <a:tcPr>
                    <a:solidFill>
                      <a:srgbClr val="FFA5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β₀=0.889 (11% too narrow), τᵤ=0.850 (15% too narrow): Moderate under-dispersion in intercept and group variation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Use caution for variance component inference</a:t>
                      </a:r>
                    </a:p>
                  </a:txBody>
                  <a:tcPr/>
                </a:tc>
              </a:tr>
              <a:tr h="653142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M2_Q20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0.961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0.988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0.962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0.801</a:t>
                      </a:r>
                    </a:p>
                  </a:txBody>
                  <a:tcPr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τᵤ=0.801 (20% too narrow): Group variation underestimated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Important concern for hierarchical inference</a:t>
                      </a:r>
                    </a:p>
                  </a:txBody>
                  <a:tcPr/>
                </a:tc>
              </a:tr>
              <a:tr h="653142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M2_Q50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0.985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0.913</a:t>
                      </a:r>
                    </a:p>
                  </a:txBody>
                  <a:tcPr>
                    <a:solidFill>
                      <a:srgbClr val="FFA5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0.658</a:t>
                      </a:r>
                    </a:p>
                  </a:txBody>
                  <a:tcPr>
                    <a:solidFill>
                      <a:srgbClr val="DC14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τᵤ=0.658 (34% too narrow): Serious under-dispersion in group variance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Major problem for between-group uncertainty</a:t>
                      </a:r>
                    </a:p>
                  </a:txBody>
                  <a:tcPr/>
                </a:tc>
              </a:tr>
              <a:tr h="653148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M2_Q100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1.000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0.986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0.803</a:t>
                      </a:r>
                    </a:p>
                  </a:txBody>
                  <a:tcPr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0.372</a:t>
                      </a:r>
                    </a:p>
                  </a:txBody>
                  <a:tcPr>
                    <a:solidFill>
                      <a:srgbClr val="DC14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τᵤ=0.372 (63% too narrow): Catastrophic under-dispersion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Never use VI for this parameter - use HMC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400"/>
              </a:spcAft>
              <a:defRPr sz="2400" b="1"/>
            </a:pPr>
            <a:r>
              <a:rPr sz="1600"/>
              <a:t>Conclusion: Variational Bayes Trade-offs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05840"/>
            <a:ext cx="82296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400"/>
              </a:spcAft>
              <a:defRPr sz="1800" b="1">
                <a:solidFill>
                  <a:srgbClr val="0066CC"/>
                </a:solidFill>
              </a:defRPr>
            </a:pPr>
            <a:r>
              <a:rPr/>
              <a:t>Key Findings: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rPr/>
              <a:t>  • VB achieves 100–1200× speedup over Gibbs sampling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rPr/>
              <a:t>  • Fixed effects (β) estimates: Excellent accuracy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rPr/>
              <a:t>  • Variance components (τᵤ, σ²ᵤ): Systematic under-dispersion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rPr/>
              <a:t>  • Under-dispersion worsens with fewer observations per group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800" b="1">
                <a:solidFill>
                  <a:srgbClr val="0066CC"/>
                </a:solidFill>
              </a:defRPr>
            </a:pPr>
            <a:r>
              <a:rPr/>
              <a:t>Practical Guidance: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rPr/>
              <a:t>  • Use VB for: Fixed effects, large-scale problems, initial exploration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rPr/>
              <a:t>  • Use Gibbs/HMC for: Variance components, hierarchical uncertainty, final inference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800" b="1">
                <a:solidFill>
                  <a:srgbClr val="0066CC"/>
                </a:solidFill>
              </a:defRPr>
            </a:pPr>
            <a:r>
              <a:rPr/>
              <a:t>Active Research: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rPr/>
              <a:t>  • Structured variational approximations (Blei et al., 2017)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rPr/>
              <a:t>  • Expectation propagation methods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rPr/>
              <a:t>  • Hybrid VB-MCMC approaches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rPr/>
              <a:t>  • Adaptive variational families</a:t>
            </a:r>
          </a:p>
          <a:p>
            <a:pPr algn="ctr">
              <a:spcBef>
                <a:spcPts val="0"/>
              </a:spcBef>
              <a:spcAft>
                <a:spcPts val="400"/>
              </a:spcAft>
              <a:defRPr sz="1400" i="1"/>
            </a:p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03087"/>
                </a:solidFill>
              </a:defRPr>
            </a:pPr>
            <a:r>
              <a:t>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05840"/>
            <a:ext cx="8229600" cy="3840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400"/>
            </a:pPr>
            <a:r>
              <a:t>Blei, D. M., Kucukelbir, A., &amp; McAuliffe, J. D. (2017). Variational inference: A review for statisticians. Journal of the American Statistical Association, 112(518), 859–877.</a:t>
            </a:r>
          </a:p>
          <a:p>
            <a:pPr>
              <a:spcAft>
                <a:spcPts val="600"/>
              </a:spcAft>
              <a:defRPr sz="1400"/>
            </a:pPr>
          </a:p>
          <a:p>
            <a:pPr>
              <a:spcAft>
                <a:spcPts val="600"/>
              </a:spcAft>
              <a:defRPr sz="1400"/>
            </a:pPr>
            <a:r>
              <a:t>Holmes, J. (2024). Fixed-form and mean-field variational Bayes approaches. Unpublished manuscript.</a:t>
            </a:r>
          </a:p>
          <a:p>
            <a:pPr>
              <a:spcAft>
                <a:spcPts val="600"/>
              </a:spcAft>
              <a:defRPr sz="1400"/>
            </a:pPr>
          </a:p>
          <a:p>
            <a:pPr>
              <a:spcAft>
                <a:spcPts val="600"/>
              </a:spcAft>
              <a:defRPr sz="1400"/>
            </a:pPr>
            <a:r>
              <a:t>Stan Development Team. (2024). Stan: A probabilistic programming language. Retrieved from http://mc-stan.org</a:t>
            </a:r>
          </a:p>
          <a:p>
            <a:pPr>
              <a:spcAft>
                <a:spcPts val="600"/>
              </a:spcAft>
              <a:defRPr sz="1400"/>
            </a:pPr>
          </a:p>
          <a:p>
            <a:pPr>
              <a:spcAft>
                <a:spcPts val="600"/>
              </a:spcAft>
              <a:defRPr sz="1400"/>
            </a:pPr>
            <a:r>
              <a:t>For more information on under-dispersion in hierarchical models, see course materials and Dr. Holmes' recent work on cascade effects in variance component estimation.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645920"/>
            <a:ext cx="731520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000"/>
              </a:spcAft>
              <a:defRPr sz="5600" b="1">
                <a:solidFill>
                  <a:srgbClr val="003087"/>
                </a:solidFill>
              </a:defRPr>
            </a:pPr>
            <a:r>
              <a:t>Thank You</a:t>
            </a:r>
          </a:p>
          <a:p>
            <a:pPr algn="ctr">
              <a:spcAft>
                <a:spcPts val="1500"/>
              </a:spcAft>
              <a:defRPr sz="3600">
                <a:solidFill>
                  <a:srgbClr val="003087"/>
                </a:solidFill>
              </a:defRPr>
            </a:pPr>
            <a:r>
              <a:t>Dr John Holmes</a:t>
            </a:r>
          </a:p>
          <a:p>
            <a:pPr algn="ctr">
              <a:spcAft>
                <a:spcPts val="2000"/>
              </a:spcAft>
              <a:defRPr sz="2400"/>
            </a:pPr>
            <a:r>
              <a:t>Supervisor</a:t>
            </a:r>
          </a:p>
          <a:p>
            <a:pPr algn="ctr">
              <a:spcAft>
                <a:spcPts val="500"/>
              </a:spcAft>
              <a:defRPr sz="2000"/>
            </a:pPr>
            <a:r>
              <a:t>School of Mathematics and Statistics</a:t>
            </a:r>
          </a:p>
          <a:p>
            <a:pPr algn="ctr">
              <a:defRPr sz="2000"/>
            </a:pPr>
            <a:r>
              <a:t>University of Canterbury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64592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003087"/>
                </a:solidFill>
              </a:defRPr>
            </a:pPr>
            <a:r>
              <a:t>Under-dispersion in Variational Bayesian Inference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2377440"/>
            <a:ext cx="7315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333333"/>
                </a:solidFill>
              </a:defRPr>
            </a:pPr>
            <a:r>
              <a:t>David Ewing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017520"/>
            <a:ext cx="7315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i="1">
                <a:solidFill>
                  <a:srgbClr val="555555"/>
                </a:solidFill>
              </a:defRPr>
            </a:pPr>
            <a:r>
              <a:t>Masters of Applied Data Science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474720"/>
            <a:ext cx="731520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555555"/>
                </a:solidFill>
              </a:defRPr>
            </a:pPr>
            <a:r>
              <a:t>Supervisor: Dr John Holmes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114800"/>
            <a:ext cx="731520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666666"/>
                </a:solidFill>
              </a:defRPr>
            </a:pPr>
            <a:r>
              <a:t>School of Mathematics and Statistics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4343400"/>
            <a:ext cx="731520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666666"/>
                </a:solidFill>
              </a:defRPr>
            </a:pPr>
            <a:r>
              <a:t>University of Canterbury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4754880"/>
            <a:ext cx="731520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888888"/>
                </a:solidFill>
              </a:defRPr>
            </a:pPr>
            <a:r>
              <a:t>30 January 2026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200"/>
              </a:spcAft>
              <a:defRPr sz="2400" b="1">
                <a:solidFill>
                  <a:srgbClr val="003087"/>
                </a:solidFill>
              </a:defRPr>
            </a:pPr>
            <a:r>
              <a:rPr sz="1600"/>
              <a:t>What is Variational Inference?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645920"/>
            <a:ext cx="7315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  <a:defRPr sz="2400" b="1"/>
            </a:pPr>
            <a:r>
              <a:rPr/>
              <a:t>Variational Inference (VI) is an optimisation technique for Bayesian inference.</a:t>
            </a:r>
          </a:p>
          <a:p>
            <a:pPr>
              <a:spcBef>
                <a:spcPts val="0"/>
              </a:spcBef>
              <a:spcAft>
                <a:spcPts val="200"/>
              </a:spcAft>
              <a:defRPr sz="2000"/>
            </a:pPr>
            <a:r>
              <a:rPr/>
              <a:t>Rather than computing the true posterior distribution directly (which is often intractable), VI approximates it by: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defRPr sz="1800"/>
            </a:pPr>
            <a:r>
              <a:rPr/>
              <a:t>1. Choosing a tractable family of distributions Q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defRPr sz="1800"/>
            </a:pPr>
            <a:r>
              <a:rPr/>
              <a:t>2. Finding the member of Q that best approximates the true posterior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defRPr sz="1800"/>
            </a:pPr>
            <a:r>
              <a:rPr/>
              <a:t>3. Measuring 'best' using KL divergence</a:t>
            </a:r>
          </a:p>
          <a:p>
            <a:pPr>
              <a:spcBef>
                <a:spcPts val="0"/>
              </a:spcBef>
              <a:spcAft>
                <a:spcPts val="200"/>
              </a:spcAft>
              <a:defRPr sz="2000" i="1">
                <a:solidFill>
                  <a:srgbClr val="003087"/>
                </a:solidFill>
              </a:defRPr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003087"/>
                </a:solidFill>
              </a:defRPr>
            </a:pPr>
            <a:r>
              <a:rPr sz="1600"/>
              <a:t>Variational Inference: Known Challenges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1097280"/>
            <a:ext cx="6400800" cy="460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/>
            </a:pPr>
            <a:r>
              <a:rPr dirty="0"/>
              <a:t>1. Under-dispersion (variance underestimation in posterior approximations)</a:t>
            </a:r>
          </a:p>
          <a:p>
            <a:pPr>
              <a:spcAft>
                <a:spcPts val="1200"/>
              </a:spcAft>
              <a:defRPr sz="1800"/>
            </a:pPr>
            <a:r>
              <a:rPr dirty="0"/>
              <a:t>2. Computational sensitivity (learning rate tuning, initialization dependence)</a:t>
            </a:r>
          </a:p>
          <a:p>
            <a:pPr>
              <a:spcAft>
                <a:spcPts val="1200"/>
              </a:spcAft>
              <a:defRPr sz="1800"/>
            </a:pPr>
            <a:r>
              <a:rPr dirty="0"/>
              <a:t>3. Local optima (convergence to suboptimal solutions)</a:t>
            </a:r>
          </a:p>
          <a:p>
            <a:pPr>
              <a:spcAft>
                <a:spcPts val="1200"/>
              </a:spcAft>
              <a:defRPr sz="1800"/>
            </a:pPr>
            <a:r>
              <a:rPr dirty="0"/>
              <a:t>4. Approximation quality (mean-field independence assumptions)</a:t>
            </a:r>
          </a:p>
          <a:p>
            <a:pPr>
              <a:spcAft>
                <a:spcPts val="1200"/>
              </a:spcAft>
              <a:defRPr sz="1800"/>
            </a:pPr>
            <a:r>
              <a:rPr dirty="0"/>
              <a:t>5. Coordinate ascent convergence (iteration requirements, convergence criteria)</a:t>
            </a:r>
          </a:p>
          <a:p>
            <a:pPr>
              <a:spcAft>
                <a:spcPts val="1200"/>
              </a:spcAft>
              <a:defRPr sz="1800"/>
            </a:pPr>
            <a:r>
              <a:rPr dirty="0"/>
              <a:t>6. Hyperparameter sensitivity (prior specification, penalty terms)</a:t>
            </a:r>
          </a:p>
          <a:p>
            <a:pPr>
              <a:spcAft>
                <a:spcPts val="1800"/>
              </a:spcAft>
              <a:defRPr sz="1800"/>
            </a:pPr>
            <a:r>
              <a:rPr/>
              <a:t>5. Additional approximation limitations (distributional family restrictions, structural constraints)</a:t>
            </a:r>
          </a:p>
          <a:p>
            <a:pPr>
              <a:defRPr sz="2000" b="1" i="1">
                <a:solidFill>
                  <a:srgbClr val="003087"/>
                </a:solidFill>
              </a:defRPr>
            </a:pPr>
            <a:r>
              <a:rPr dirty="0"/>
              <a:t>This presentation focuses </a:t>
            </a:r>
            <a:r>
              <a:rPr/>
              <a:t>specifically on: </a:t>
            </a:r>
            <a:r>
              <a:rPr dirty="0"/>
              <a:t>under-dispersion.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003087"/>
                </a:solidFill>
              </a:defRPr>
            </a:pPr>
            <a:r>
              <a:rPr sz="2400"/>
              <a:t>Two Approaches to Variational Inference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371600"/>
            <a:ext cx="7680960" cy="320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400" b="1">
                <a:solidFill>
                  <a:srgbClr val="003087"/>
                </a:solidFill>
              </a:defRPr>
            </a:pPr>
            <a:r>
              <a:rPr/>
              <a:t>Fixed-Form Variational Bayes (FFVB)</a:t>
            </a:r>
          </a:p>
          <a:p>
            <a:pPr>
              <a:spcAft>
                <a:spcPts val="2000"/>
              </a:spcAft>
              <a:defRPr sz="1800"/>
            </a:pPr>
            <a:r>
              <a:rPr/>
              <a:t>Assumes a specific parametric form (e.g., Gaussian) for the entire posterior</a:t>
            </a:r>
          </a:p>
          <a:p>
            <a:pPr>
              <a:spcAft>
                <a:spcPts val="1000"/>
              </a:spcAft>
              <a:defRPr sz="2400" b="1">
                <a:solidFill>
                  <a:srgbClr val="003087"/>
                </a:solidFill>
              </a:defRPr>
            </a:pPr>
            <a:r>
              <a:rPr/>
              <a:t>Mean-Field Variational Bayes (MFVB)</a:t>
            </a:r>
          </a:p>
          <a:p>
            <a:pPr>
              <a:spcAft>
                <a:spcPts val="500"/>
              </a:spcAft>
              <a:defRPr sz="1800"/>
            </a:pPr>
            <a:r>
              <a:rPr/>
              <a:t>Factorises the posterior into independent components</a:t>
            </a:r>
          </a:p>
          <a:p>
            <a:pPr>
              <a:spcAft>
                <a:spcPts val="2500"/>
              </a:spcAft>
              <a:defRPr sz="1800"/>
            </a:pPr>
            <a:r>
              <a:rPr/>
              <a:t>Enables closed-form updates for conditionally conjugate models</a:t>
            </a:r>
          </a:p>
          <a:p>
            <a:pPr algn="ctr">
              <a:defRPr sz="2200" b="1">
                <a:solidFill>
                  <a:srgbClr val="FF8C00"/>
                </a:solidFill>
              </a:defRPr>
            </a:pPr>
            <a:r>
              <a:rPr/>
              <a:t>This presentation focuses exclusively on Mean-Field VB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7B_Exact_Posterior_Infer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7C_Mean_Field_Infer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-space-visual-fixed-twice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